
<file path=[Content_Types].xml><?xml version="1.0" encoding="utf-8"?>
<Types xmlns="http://schemas.openxmlformats.org/package/2006/content-types">
  <Default Extension="mp4" ContentType="video/unknown"/>
  <Default Extension="xlsx" ContentType="application/vnd.openxmlformats-officedocument.spreadsheetml.sheet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charts/colors1.xml" ContentType="application/vnd.ms-office.chartcolorstyl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Layouts/slideLayout15.xml" ContentType="application/vnd.openxmlformats-officedocument.presentationml.slideLayout+xml"/>
  <Override PartName="/ppt/charts/style1.xml" ContentType="application/vnd.ms-office.chartstyl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5" d="100"/>
          <a:sy n="55" d="100"/>
        </p:scale>
        <p:origin x="1212" y="66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ru-RU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0" b="0" i="0" u="none" strike="noStrike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>
                <a:latin typeface="ISOCPEUR"/>
              </a:rPr>
              <a:t>Значения весовых коэффициентов для оценки эргономических свойств</a:t>
            </a:r>
            <a:endParaRPr/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50" b="0" i="0" u="none" strike="noStrike" spc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Значения весовых коэффициентов для оценки эргономических свойств</c:v>
                </c:pt>
              </c:strCache>
            </c:strRef>
          </c:tx>
          <c:dPt>
            <c:idx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 bwMode="auto"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 bwMode="auto"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1"/>
              <c:dLblPos val="outEnd"/>
              <c:layout>
                <c:manualLayout>
                  <c:x val="-0.036830"/>
                  <c:y val="0.000000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2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3"/>
              <c:dLblPos val="outEnd"/>
              <c:layout>
                <c:manualLayout>
                  <c:x val="-0.041850"/>
                  <c:y val="0.040170"/>
                </c:manualLayout>
              </c:layout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>
              <c:idx val="4"/>
              <c:dLblPos val="outEnd"/>
              <c:layout/>
              <c:showBubbleSize val="0"/>
              <c:showCatName val="1"/>
              <c:showLegendKey val="0"/>
              <c:showPercent val="0"/>
              <c:showSerName val="0"/>
              <c:showVal val="1"/>
              <c:spPr bwMode="auto">
                <a:prstGeom prst="rect">
                  <a:avLst/>
                </a:prstGeom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099" tIns="19049" rIns="38099" bIns="19049" anchor="ctr" anchorCtr="1">
                  <a:noAutofit/>
                </a:bodyPr>
                <a:lstStyle/>
                <a:p>
                  <a:pPr>
                    <a:defRPr sz="1200" b="0" i="1" u="none" strike="noStrike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ISOCPEUR"/>
                      <a:ea typeface="+mn-ea"/>
                      <a:cs typeface="+mn-cs"/>
                    </a:defRPr>
                  </a:pPr>
                  <a:endParaRPr/>
                </a:p>
              </c:txPr>
            </c:dLbl>
            <c:dLblPos val="outEnd"/>
            <c:showBubbleSize val="0"/>
            <c:showCatName val="1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099" tIns="19049" rIns="38099" bIns="19049" anchor="ctr" anchorCtr="1">
                <a:spAutoFit/>
              </a:bodyPr>
              <a:lstStyle/>
              <a:p>
                <a:pPr>
                  <a:defRPr sz="1200" b="0" i="1" u="none" strike="noStrike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ISOCPEUR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Лист1!$A$2:$A$6</c:f>
              <c:strCache>
                <c:ptCount val="5"/>
                <c:pt idx="0">
                  <c:v>Психологический</c:v>
                </c:pt>
                <c:pt idx="1">
                  <c:v>Психофизиологический</c:v>
                </c:pt>
                <c:pt idx="3">
                  <c:v>Социально-психологический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0.6</c:v>
                </c:pt>
                <c:pt idx="1">
                  <c:v>0.3</c:v>
                </c:pt>
                <c:pt idx="3">
                  <c:v>0.1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firstSliceAng val="0"/>
      </c:pieChart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1773464" y="719665"/>
      <a:ext cx="8127999" cy="5418665"/>
    </a:xfrm>
    <a:prstGeom prst="rect">
      <a:avLst/>
    </a:prstGeom>
    <a:noFill/>
    <a:ln>
      <a:noFill/>
    </a:ln>
    <a:effectLst/>
  </c:spPr>
  <c:txPr>
    <a:bodyPr/>
    <a:lstStyle/>
    <a:p>
      <a:pPr>
        <a:defRPr/>
      </a:pPr>
      <a:endParaRPr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5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Point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5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87B9F48-05EC-4DB5-A17E-983EEFE7524B}" type="datetimeFigureOut">
              <a:rPr lang="ru-RU"/>
              <a:t>12.05.2024</a:t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8291ECA-2A0D-4B43-B56A-E824956E2F4C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</a:t>
            </a:fld>
            <a:endParaRPr lang="ru-RU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шестом плакате представлены результаты эргономической оценки, оценка показала, что показатель эргономичности системы равен 0,848,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8</a:t>
            </a:fld>
            <a:endParaRPr lang="ru-RU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800">
                <a:latin typeface="Times New Roman"/>
                <a:ea typeface="Calibri"/>
              </a:rPr>
              <a:t>На шестом плакате представлены результаты эргономической оценки, оценка показала, что показатель эргономичности системы равен 0,848, что соответствует оценке отлично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9</a:t>
            </a:fld>
            <a:endParaRPr lang="ru-RU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данном слайде представлены результаты функционального тестирования. Общее количество дефектов – 7. Все дефекты обнаружены и исправлены.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10</a:t>
            </a:fld>
            <a:endParaRPr lang="ru-RU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 следующем слайде представлены результаты юзабилити-тестирования. За основу были выбраны Эвристики Нильсена. Разработанная инф система содержит 9 из 10 эвристик.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11</a:t>
            </a:fld>
            <a:endParaRPr lang="ru-RU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После исправления дефектов, обнаруженных на этапе тестирования, система исправлена и готова к эксплуатации. На слайде представлен видеоролик с работой сайта. Сначала показан обзор сайта, потому что он имеет структуру одностаничника, затем показано, как потребитель может найти репетитора по интересующим критериям и оформить на него заявку. В конце происходит демонстрация того, как репетитор может заполнить анкету.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12</a:t>
            </a:fld>
            <a:endParaRPr lang="ru-RU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Поставленные задачи на дипломного проектирование решены, цель достигнута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13</a:t>
            </a:fld>
            <a:endParaRPr lang="ru-RU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Результаты дипломного проекта представлены в виде тезисов на 59 СНТК.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14</a:t>
            </a:fld>
            <a:endParaRPr lang="ru-RU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200">
                <a:latin typeface="Times New Roman"/>
                <a:ea typeface="Calibri"/>
                <a:cs typeface="Times New Roman"/>
              </a:rPr>
              <a:t>Так же элементы разработанного веб-сайта используются в разработке на ООО «</a:t>
            </a:r>
            <a:r>
              <a:rPr lang="ru-RU" sz="1200">
                <a:latin typeface="Times New Roman"/>
                <a:ea typeface="Calibri"/>
                <a:cs typeface="Times New Roman"/>
              </a:rPr>
              <a:t>ТрайдексБелПлюс</a:t>
            </a:r>
            <a:r>
              <a:rPr lang="ru-RU" sz="1200">
                <a:latin typeface="Times New Roman"/>
                <a:ea typeface="Calibri"/>
                <a:cs typeface="Times New Roman"/>
              </a:rPr>
              <a:t>». Спасибо за внимание, доклад окончен.</a:t>
            </a:r>
            <a:endParaRPr lang="ru-RU" sz="12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15</a:t>
            </a:fld>
            <a:endParaRPr lang="ru-RU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Добрый день, уважаемая комиссия.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1">
              <a:latin typeface="Times New Roman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 b="1">
                <a:latin typeface="Times New Roman"/>
                <a:ea typeface="Calibri"/>
                <a:cs typeface="Times New Roman"/>
              </a:rPr>
              <a:t>Поставленные задачи на дипломное проектирование:</a:t>
            </a:r>
            <a:br>
              <a:rPr lang="ru-RU" sz="1800" b="1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1. Разработать программное обеспечение информационной системы веб-сайт для поиска репетиторов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2. Выполнить эргономическое обеспечение проектируемой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3. Провести функциональное и юзабилити тестирование разработанной системы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 b="1">
                <a:latin typeface="Times New Roman"/>
                <a:ea typeface="Calibri"/>
                <a:cs typeface="Times New Roman"/>
              </a:rPr>
              <a:t>Назначение разработки:</a:t>
            </a:r>
            <a:r>
              <a:rPr lang="ru-RU" sz="1800">
                <a:latin typeface="Times New Roman"/>
                <a:ea typeface="Calibri"/>
                <a:cs typeface="Times New Roman"/>
              </a:rPr>
              <a:t> </a:t>
            </a:r>
            <a:br>
              <a:rPr lang="ru-RU" sz="1800">
                <a:latin typeface="Times New Roman"/>
                <a:ea typeface="Calibri"/>
                <a:cs typeface="Times New Roman"/>
              </a:rPr>
            </a:br>
            <a:r>
              <a:rPr lang="ru-RU" sz="1800">
                <a:latin typeface="Times New Roman"/>
                <a:ea typeface="Calibri"/>
                <a:cs typeface="Times New Roman"/>
              </a:rPr>
              <a:t>Предназначено для всех людей, вовлеченных в сферу образования: учителя, репетиторы, ученики, студенты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lvl="0"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2</a:t>
            </a:fld>
            <a:endParaRPr lang="ru-RU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первом чертеже</a:t>
            </a:r>
            <a:r>
              <a:rPr lang="ru-RU" sz="1800" b="1">
                <a:latin typeface="Times New Roman"/>
                <a:ea typeface="Calibri"/>
                <a:cs typeface="Times New Roman"/>
              </a:rPr>
              <a:t> </a:t>
            </a:r>
            <a:r>
              <a:rPr lang="ru-RU" sz="1800">
                <a:latin typeface="Times New Roman"/>
                <a:ea typeface="Calibri"/>
                <a:cs typeface="Times New Roman"/>
              </a:rPr>
              <a:t>представлена структура базы данных. С веб-сайтом соединены две независимые друг от друга базы данных, в одну из них записываются анкеты репетиторов, которые хотят быть размещены на сайте, а в другую заявки потребителей, которые хотят заниматься с тем или иным репетитором.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3</a:t>
            </a:fld>
            <a:endParaRPr lang="ru-RU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втором чертеже представлена диаграмма вариантов использования. Она отражает функции, доступные для различных пользователей, с системой взаимодействуют 3 роли пользователей – «Репетитор», «Администратор» и «Потребитель»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4</a:t>
            </a:fld>
            <a:endParaRPr lang="ru-RU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диаграмма деятельности потребителя и его путь работы с веб-сайтом. Сайт специально разрабатывался так, чтобы не нужна была регистрация и потребитель быстро смог выбрать понравившегося репетитора и оформить заявку на него.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5</a:t>
            </a:fld>
            <a:endParaRPr lang="ru-RU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5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062925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третьем чертеже представлена диаграмма деятельности потребителя и его путь работы с веб-сайтом. Сайт специально разрабатывался так, чтобы не нужна была регистрация и потребитель быстро смог выбрать понравившегося репетитора и оформить заявку на него.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61147809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31FD4A-EAF2-D6BF-D91B-A3B358DA3EC2}" type="slidenum">
              <a:rPr lang="ru-RU"/>
              <a:t/>
            </a:fld>
            <a:endParaRPr lang="ru-RU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четвертом чертеже представлена структурная схема веб-сайта. Тут отображено как сайт связан с базой данных через </a:t>
            </a:r>
            <a:r>
              <a:rPr lang="en-US" sz="1800">
                <a:latin typeface="Times New Roman"/>
                <a:ea typeface="Calibri"/>
                <a:cs typeface="Times New Roman"/>
              </a:rPr>
              <a:t>php</a:t>
            </a:r>
            <a:r>
              <a:rPr lang="ru-RU" sz="1800">
                <a:latin typeface="Times New Roman"/>
                <a:ea typeface="Calibri"/>
                <a:cs typeface="Times New Roman"/>
              </a:rPr>
              <a:t>-приложение и находится это всё на веб-сервере.</a:t>
            </a:r>
            <a:endParaRPr lang="ru-RU" sz="180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6</a:t>
            </a:fld>
            <a:endParaRPr lang="ru-RU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главные окна: Главная страница, раздел «Почему мы?», Критерии поиска анкет, Анкета репетитора, Раздел «Отзывы», Форма для заполнения заявки на репетитора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91ECA-2A0D-4B43-B56A-E824956E2F4C}" type="slidenum">
              <a:rPr lang="ru-RU"/>
              <a:t>7</a:t>
            </a:fld>
            <a:endParaRPr lang="ru-RU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030691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72391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800">
                <a:latin typeface="Times New Roman"/>
                <a:ea typeface="Calibri"/>
                <a:cs typeface="Times New Roman"/>
              </a:rPr>
              <a:t>На пятом плакате представлены эскизы рабочих окон программной разработки. Тут нарисованы главные окна: Главная страница, раздел «Почему мы?», Критерии поиска анкет, Анкета репетитора, Раздел «Отзывы», Форма для заполнения заявки на репетитора</a:t>
            </a:r>
            <a:endParaRPr lang="ru-RU"/>
          </a:p>
        </p:txBody>
      </p:sp>
      <p:sp>
        <p:nvSpPr>
          <p:cNvPr id="700152095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FBE006-F79B-A1FC-A896-E09D8BDA92F2}" type="slidenum">
              <a:rPr lang="ru-RU"/>
              <a:t/>
            </a:fld>
            <a:endParaRPr lang="ru-RU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C0A743-738D-4697-954E-71DEACC2E4C2}" type="datetimeFigureOut">
              <a:rPr/>
              <a:t>12.05.2024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7B9446-6C3D-47D8-8DD2-B1525DEB3546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78611" y="676275"/>
            <a:ext cx="10834776" cy="454270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ru-RU" sz="5400" i="1">
                <a:latin typeface="ISOCPEUR"/>
              </a:rPr>
              <a:t>Фреймворк для автоматизации тестирования веб-интерфейсов на платформе </a:t>
            </a:r>
            <a:r>
              <a:rPr lang="en-US" sz="5400" i="1">
                <a:latin typeface="ISOCPEUR"/>
              </a:rPr>
              <a:t>.NET 8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7344698" y="5899355"/>
            <a:ext cx="4847302" cy="958645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ru-RU" i="1">
                <a:latin typeface="ISOCPEUR"/>
              </a:rPr>
              <a:t>Сирко Алексей Сергеевич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2946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graphicFrame>
        <p:nvGraphicFramePr>
          <p:cNvPr id="385080867" name=""/>
          <p:cNvGraphicFramePr>
            <a:graphicFrameLocks xmlns:a="http://schemas.openxmlformats.org/drawingml/2006/main"/>
          </p:cNvGraphicFramePr>
          <p:nvPr/>
        </p:nvGraphicFramePr>
        <p:xfrm>
          <a:off x="1773464" y="719665"/>
          <a:ext cx="8127999" cy="5418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2508" y="6495996"/>
            <a:ext cx="429491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эргономической оценки</a:t>
            </a:r>
            <a:endParaRPr/>
          </a:p>
        </p:txBody>
      </p:sp>
      <p:sp>
        <p:nvSpPr>
          <p:cNvPr id="197818422" name=""/>
          <p:cNvSpPr txBox="1"/>
          <p:nvPr/>
        </p:nvSpPr>
        <p:spPr bwMode="auto">
          <a:xfrm flipH="0" flipV="0">
            <a:off x="231994" y="653142"/>
            <a:ext cx="68711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/>
              <a:t>Эргономичность системы оценивалась экспертным методом</a:t>
            </a:r>
            <a:endParaRPr/>
          </a:p>
        </p:txBody>
      </p:sp>
      <p:pic>
        <p:nvPicPr>
          <p:cNvPr id="791060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1994" y="1172589"/>
            <a:ext cx="5981699" cy="2590799"/>
          </a:xfrm>
          <a:prstGeom prst="rect">
            <a:avLst/>
          </a:prstGeom>
        </p:spPr>
      </p:pic>
      <p:pic>
        <p:nvPicPr>
          <p:cNvPr id="1248659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1994" y="4249864"/>
            <a:ext cx="6019799" cy="1590674"/>
          </a:xfrm>
          <a:prstGeom prst="rect">
            <a:avLst/>
          </a:prstGeom>
        </p:spPr>
      </p:pic>
      <p:pic>
        <p:nvPicPr>
          <p:cNvPr id="127598056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491966" y="653142"/>
            <a:ext cx="5403643" cy="1876084"/>
          </a:xfrm>
          <a:prstGeom prst="rect">
            <a:avLst/>
          </a:prstGeom>
        </p:spPr>
      </p:pic>
      <p:pic>
        <p:nvPicPr>
          <p:cNvPr id="6170564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280337" y="2775857"/>
            <a:ext cx="5911662" cy="723899"/>
          </a:xfrm>
          <a:prstGeom prst="rect">
            <a:avLst/>
          </a:prstGeom>
        </p:spPr>
      </p:pic>
      <p:pic>
        <p:nvPicPr>
          <p:cNvPr id="15159292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395211" y="3637920"/>
            <a:ext cx="5681916" cy="2407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87954" y="6495996"/>
            <a:ext cx="1004046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10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01599" y="6430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Результаты функционального тестирования</a:t>
            </a:r>
            <a:endParaRPr/>
          </a:p>
        </p:txBody>
      </p:sp>
      <p:pic>
        <p:nvPicPr>
          <p:cNvPr id="20485616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598" y="967850"/>
            <a:ext cx="5994400" cy="5389025"/>
          </a:xfrm>
          <a:prstGeom prst="rect">
            <a:avLst/>
          </a:prstGeom>
        </p:spPr>
      </p:pic>
      <p:pic>
        <p:nvPicPr>
          <p:cNvPr id="21264078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9285" y="726328"/>
            <a:ext cx="5117678" cy="587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11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207392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Итоги юзабилити тестирования</a:t>
            </a:r>
            <a:endParaRPr/>
          </a:p>
        </p:txBody>
      </p:sp>
      <p:sp>
        <p:nvSpPr>
          <p:cNvPr id="1309557909" name=""/>
          <p:cNvSpPr txBox="1"/>
          <p:nvPr/>
        </p:nvSpPr>
        <p:spPr bwMode="auto">
          <a:xfrm flipH="0" flipV="0">
            <a:off x="273535" y="960881"/>
            <a:ext cx="11378091" cy="49841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3200"/>
              <a:t>Для проведения юзабилити-тестирования была выбрана методика на основе экспертного подхода, которая руководствуется </a:t>
            </a:r>
            <a:r>
              <a:rPr sz="3200"/>
              <a:t>эвристиками Якоба Нильсена</a:t>
            </a:r>
            <a:r>
              <a:rPr lang="ru-RU" sz="3200"/>
              <a:t>. </a:t>
            </a:r>
            <a:r>
              <a:rPr sz="3200"/>
              <a:t>Для сравнения наличия эвристик Нильсена в разработанном фреймворке и наличия эвристик в аналогах были использованы веб-сервисы: </a:t>
            </a:r>
            <a:r>
              <a:rPr lang="en-US"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Cypress</a:t>
            </a:r>
            <a:r>
              <a:rPr sz="3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/>
              <a:t>и </a:t>
            </a:r>
            <a:r>
              <a:rPr lang="en-US" sz="3200"/>
              <a:t>PlayWrigh</a:t>
            </a:r>
            <a:br>
              <a:rPr sz="3200"/>
            </a:br>
            <a:r>
              <a:rPr sz="3200"/>
              <a:t>Анализ показал, что юзабилити системы хорошее, в разработанном фреймворке 7 из 10 эвристик соблюдены. </a:t>
            </a:r>
            <a:r>
              <a:rPr lang="ru-RU" sz="3200"/>
              <a:t>С</a:t>
            </a:r>
            <a:r>
              <a:rPr sz="3200"/>
              <a:t>амый сильный конкурент из аналогов – </a:t>
            </a:r>
            <a:r>
              <a:rPr lang="en-US" sz="3200"/>
              <a:t>Cypress</a:t>
            </a:r>
            <a:r>
              <a:rPr sz="3200"/>
              <a:t>, в этом фреймворке соблюдено 4 эвристик из 10.</a:t>
            </a:r>
            <a:endParaRPr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450320" y="6495996"/>
            <a:ext cx="741679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12</a:t>
            </a:r>
            <a:endParaRPr/>
          </a:p>
        </p:txBody>
      </p:sp>
      <p:pic>
        <p:nvPicPr>
          <p:cNvPr id="53684409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178285" y="95249"/>
            <a:ext cx="11797392" cy="658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0378" y="642619"/>
            <a:ext cx="10610409" cy="5280661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4000" b="1" i="1">
                <a:solidFill>
                  <a:prstClr val="black"/>
                </a:solidFill>
                <a:latin typeface="ISOCPEUR"/>
              </a:rPr>
              <a:t>Результаты дипломного проекта:</a:t>
            </a:r>
            <a:br>
              <a:rPr lang="en-US" sz="4000" b="1" i="1">
                <a:solidFill>
                  <a:prstClr val="black"/>
                </a:solidFill>
                <a:latin typeface="ISOCPEUR"/>
              </a:rPr>
            </a:br>
            <a:br>
              <a:rPr lang="ru-RU" sz="4000" i="1">
                <a:solidFill>
                  <a:prstClr val="black"/>
                </a:solidFill>
                <a:latin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1. Разработно программное обеспечение фреймворка для автоматизации тестирования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используя язык программирования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C#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и 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JavaScript, 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а также платформу .</a:t>
            </a:r>
            <a: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NET 8</a:t>
            </a:r>
            <a:br>
              <a:rPr lang="en-US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2. Выполнено эргономическое проектирование фреймворка</a:t>
            </a: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, а именно: разработаны алгоритмы работы пользователя, эргономические требования и сценарии информационного взаимодействия, оценена эргономичность фреймворка</a:t>
            </a:r>
            <a:b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</a:br>
            <a:r>
              <a:rPr lang="ru-RU" sz="32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3. Проведены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3200" i="1">
                <a:latin typeface="ISOCPEUR"/>
              </a:rPr>
            </a:br>
            <a:endParaRPr lang="ru-RU" sz="3200" i="1">
              <a:latin typeface="ISOCPEUR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090788" y="6495996"/>
            <a:ext cx="1101212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255604" y="6495996"/>
            <a:ext cx="936395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1" y="487089"/>
            <a:ext cx="12192000" cy="59020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Публикации по теме диплома: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854825" y="1374647"/>
            <a:ext cx="10492427" cy="30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i="1">
                <a:latin typeface="ISOCPEUR"/>
                <a:cs typeface="Times New Roman"/>
              </a:rPr>
              <a:t>Сирко А.С.. 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СПЕЦИФИКА РАЗРАБОТКИ ФРЕЙМВОРКА ДЛЯ АВТОМАТИЗАЦИИ ТЕСТИРОВАНИЯ</a:t>
            </a:r>
            <a:r>
              <a:rPr lang="ru-RU" sz="2800" b="0" i="1" u="none" strike="noStrike" cap="none" spc="0">
                <a:solidFill>
                  <a:schemeClr val="tx1"/>
                </a:solidFill>
                <a:latin typeface="ISOCPEUR"/>
                <a:ea typeface="ISOCPEUR"/>
                <a:cs typeface="ISOCPEUR"/>
              </a:rPr>
              <a:t> </a:t>
            </a:r>
            <a:r>
              <a:rPr lang="en-US" sz="2800" i="1">
                <a:latin typeface="ISOCPEUR"/>
                <a:cs typeface="Times New Roman"/>
              </a:rPr>
              <a:t>// </a:t>
            </a:r>
            <a:r>
              <a:rPr lang="ru-RU" sz="2800" i="1">
                <a:latin typeface="ISOCPEUR"/>
                <a:cs typeface="Times New Roman"/>
              </a:rPr>
              <a:t>Электронные системы и технологии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Электронный ресурс</a:t>
            </a:r>
            <a:r>
              <a:rPr lang="en-US" sz="2800" i="1">
                <a:latin typeface="ISOCPEUR"/>
                <a:cs typeface="Times New Roman"/>
              </a:rPr>
              <a:t>]: c</a:t>
            </a:r>
            <a:r>
              <a:rPr lang="ru-RU" sz="2800" i="1">
                <a:latin typeface="ISOCPEUR"/>
                <a:cs typeface="Times New Roman"/>
              </a:rPr>
              <a:t>борник</a:t>
            </a:r>
            <a:r>
              <a:rPr lang="ru-RU" sz="2800" i="1">
                <a:latin typeface="ISOCPEUR"/>
                <a:cs typeface="Times New Roman"/>
              </a:rPr>
              <a:t> материалов 60-й научной конференции аспирантов, магистрантов, студентов </a:t>
            </a:r>
            <a:r>
              <a:rPr lang="ru-RU" sz="2800" i="1">
                <a:latin typeface="ISOCPEUR"/>
                <a:cs typeface="Times New Roman"/>
              </a:rPr>
              <a:t>БГУИР</a:t>
            </a:r>
            <a:r>
              <a:rPr lang="ru-RU" sz="2800" i="1">
                <a:latin typeface="ISOCPEUR"/>
                <a:cs typeface="Times New Roman"/>
              </a:rPr>
              <a:t>, Минск, 17-21 апреля 2024</a:t>
            </a:r>
            <a:r>
              <a:rPr lang="en-US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г.</a:t>
            </a:r>
            <a:r>
              <a:rPr lang="en-US" sz="2800" i="1">
                <a:latin typeface="ISOCPEUR"/>
                <a:cs typeface="Times New Roman"/>
              </a:rPr>
              <a:t>/</a:t>
            </a:r>
            <a:r>
              <a:rPr lang="ru-RU" sz="2800" i="1">
                <a:latin typeface="ISOCPEUR"/>
                <a:cs typeface="Times New Roman"/>
              </a:rPr>
              <a:t> </a:t>
            </a:r>
            <a:r>
              <a:rPr lang="ru-RU" sz="2800" i="1">
                <a:latin typeface="ISOCPEUR"/>
                <a:cs typeface="Times New Roman"/>
              </a:rPr>
              <a:t>редкол</a:t>
            </a:r>
            <a:r>
              <a:rPr lang="ru-RU" sz="2800" i="1">
                <a:latin typeface="ISOCPEUR"/>
                <a:cs typeface="Times New Roman"/>
              </a:rPr>
              <a:t>.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Д.В</a:t>
            </a:r>
            <a:r>
              <a:rPr lang="ru-RU" sz="2800" i="1">
                <a:latin typeface="ISOCPEUR"/>
                <a:cs typeface="Times New Roman"/>
              </a:rPr>
              <a:t>. Лихачевский </a:t>
            </a:r>
            <a:r>
              <a:rPr lang="en-US" sz="2800" i="1">
                <a:latin typeface="ISOCPEUR"/>
                <a:cs typeface="Times New Roman"/>
              </a:rPr>
              <a:t>[</a:t>
            </a:r>
            <a:r>
              <a:rPr lang="ru-RU" sz="2800" i="1">
                <a:latin typeface="ISOCPEUR"/>
                <a:cs typeface="Times New Roman"/>
              </a:rPr>
              <a:t>и др.</a:t>
            </a:r>
            <a:r>
              <a:rPr lang="en-US" sz="2800" i="1">
                <a:latin typeface="ISOCPEUR"/>
                <a:cs typeface="Times New Roman"/>
              </a:rPr>
              <a:t>]. </a:t>
            </a:r>
            <a:endParaRPr lang="ru-RU" sz="2800" i="1">
              <a:latin typeface="ISOCPEUR"/>
              <a:cs typeface="Times New Roman"/>
            </a:endParaRPr>
          </a:p>
          <a:p>
            <a:pPr>
              <a:defRPr/>
            </a:pPr>
            <a:r>
              <a:rPr lang="en-US" sz="2800" i="1">
                <a:latin typeface="ISOCPEUR"/>
                <a:cs typeface="Times New Roman"/>
              </a:rPr>
              <a:t>– </a:t>
            </a:r>
            <a:r>
              <a:rPr lang="ru-RU" sz="2800" i="1">
                <a:latin typeface="ISOCPEUR"/>
                <a:cs typeface="Times New Roman"/>
              </a:rPr>
              <a:t>Минск</a:t>
            </a:r>
            <a:r>
              <a:rPr lang="en-US" sz="2800" i="1">
                <a:latin typeface="ISOCPEUR"/>
                <a:cs typeface="Times New Roman"/>
              </a:rPr>
              <a:t>: </a:t>
            </a:r>
            <a:r>
              <a:rPr lang="ru-RU" sz="2800" i="1">
                <a:latin typeface="ISOCPEUR"/>
                <a:cs typeface="Times New Roman"/>
              </a:rPr>
              <a:t>БГУИР, 2024.- С.675-677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 bwMode="auto">
          <a:xfrm>
            <a:off x="0" y="344129"/>
            <a:ext cx="12192000" cy="59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Наличие справки о внедрении</a:t>
            </a:r>
            <a:endParaRPr lang="ru-RU" sz="3200" i="1">
              <a:latin typeface="ISOCPEUR"/>
            </a:endParaRPr>
          </a:p>
        </p:txBody>
      </p:sp>
      <p:sp>
        <p:nvSpPr>
          <p:cNvPr id="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161336" y="6495996"/>
            <a:ext cx="1030663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15</a:t>
            </a:r>
            <a:endParaRPr/>
          </a:p>
        </p:txBody>
      </p:sp>
      <p:sp>
        <p:nvSpPr>
          <p:cNvPr id="1224719480" name="Заголовок 1"/>
          <p:cNvSpPr txBox="1"/>
          <p:nvPr/>
        </p:nvSpPr>
        <p:spPr bwMode="auto">
          <a:xfrm>
            <a:off x="152399" y="3129116"/>
            <a:ext cx="12191999" cy="59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i="1">
                <a:solidFill>
                  <a:prstClr val="black"/>
                </a:solidFill>
                <a:latin typeface="ISOCPEUR"/>
              </a:rPr>
              <a:t>В процессе предоставления</a:t>
            </a:r>
            <a:endParaRPr lang="ru-RU" sz="3200" i="1">
              <a:latin typeface="ISOCPE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347661" y="31837"/>
            <a:ext cx="11496675" cy="6643600"/>
          </a:xfrm>
        </p:spPr>
        <p:txBody>
          <a:bodyPr anchor="t">
            <a:noAutofit/>
          </a:bodyPr>
          <a:lstStyle/>
          <a:p>
            <a:pPr algn="l">
              <a:defRPr/>
            </a:pPr>
            <a:r>
              <a:rPr lang="ru-RU" sz="3200" b="1" i="1">
                <a:latin typeface="ISOCPEUR"/>
              </a:rPr>
              <a:t>Цель дипломного проекта:</a:t>
            </a:r>
            <a:r>
              <a:rPr lang="ru-RU" sz="3200" i="1">
                <a:latin typeface="ISOCPEUR"/>
              </a:rPr>
              <a:t> </a:t>
            </a:r>
            <a:br>
              <a:rPr lang="ru-RU" sz="3200" i="1">
                <a:latin typeface="ISOCPEUR"/>
              </a:rPr>
            </a:br>
            <a:r>
              <a:rPr lang="ru-RU" sz="3200" i="1">
                <a:latin typeface="ISOCPEUR"/>
              </a:rPr>
              <a:t>Разработать </a:t>
            </a:r>
            <a:r>
              <a:rPr lang="ru-RU" sz="3200" i="1">
                <a:latin typeface="ISOCPEUR"/>
                <a:ea typeface="Calibri"/>
              </a:rPr>
              <a:t>фреймворк для автоматизации тестирования веб-интерфейсов</a:t>
            </a:r>
            <a:br>
              <a:rPr lang="ru-RU" sz="3200" i="1">
                <a:latin typeface="ISOCPEUR"/>
              </a:rPr>
            </a:br>
            <a:r>
              <a:rPr lang="ru-RU" sz="3200" b="1" i="1">
                <a:latin typeface="ISOCPEUR"/>
              </a:rPr>
              <a:t>Поставленные задачи на дипломное проектирование:</a:t>
            </a:r>
            <a:br>
              <a:rPr lang="ru-RU" sz="3200" b="1" i="1">
                <a:latin typeface="ISOCPEUR"/>
              </a:rPr>
            </a:br>
            <a:r>
              <a:rPr lang="ru-RU" sz="3000" i="1">
                <a:latin typeface="ISOCPEUR"/>
              </a:rPr>
              <a:t>1. Разработать программное обеспечение фреймворка для автоматизации тестирования</a:t>
            </a:r>
            <a:r>
              <a:rPr lang="en-US" sz="3000" i="1">
                <a:latin typeface="ISOCPEUR"/>
              </a:rPr>
              <a:t>, </a:t>
            </a:r>
            <a:r>
              <a:rPr lang="ru-RU" sz="3000" i="1">
                <a:latin typeface="ISOCPEUR"/>
              </a:rPr>
              <a:t>используя язык программирования </a:t>
            </a:r>
            <a:r>
              <a:rPr lang="en-US" sz="3000" i="1">
                <a:latin typeface="ISOCPEUR"/>
              </a:rPr>
              <a:t>C# </a:t>
            </a:r>
            <a:r>
              <a:rPr lang="ru-RU" sz="3000" i="1">
                <a:latin typeface="ISOCPEUR"/>
              </a:rPr>
              <a:t>и </a:t>
            </a:r>
            <a:r>
              <a:rPr lang="en-US" sz="3000" i="1">
                <a:latin typeface="ISOCPEUR"/>
              </a:rPr>
              <a:t>JavaScript, </a:t>
            </a:r>
            <a:r>
              <a:rPr lang="ru-RU" sz="3000" i="1">
                <a:latin typeface="ISOCPEUR"/>
              </a:rPr>
              <a:t>а также платформу .</a:t>
            </a:r>
            <a:r>
              <a:rPr lang="en-US" sz="3000" i="1">
                <a:latin typeface="ISOCPEUR"/>
              </a:rPr>
              <a:t>NET 8</a:t>
            </a:r>
            <a:br>
              <a:rPr lang="en-US" sz="3000" i="1">
                <a:latin typeface="ISOCPEUR"/>
              </a:rPr>
            </a:br>
            <a:r>
              <a:rPr lang="ru-RU" sz="3000" i="1">
                <a:latin typeface="ISOCPEUR"/>
              </a:rPr>
              <a:t>2. Выполнить эргономическое проектирование фреймворка</a:t>
            </a:r>
            <a:r>
              <a:rPr lang="ru-RU" sz="3000" i="1">
                <a:latin typeface="ISOCPEUR"/>
              </a:rPr>
              <a:t>, а именно: разработать алгоритмы работы пользователя, эргономические требования и сценарии информационного взаимодействия, оценить эргономичность фреймворка</a:t>
            </a:r>
            <a:br>
              <a:rPr lang="ru-RU" sz="3000" i="1">
                <a:latin typeface="ISOCPEUR"/>
              </a:rPr>
            </a:br>
            <a:r>
              <a:rPr lang="ru-RU" sz="3000" i="1">
                <a:latin typeface="ISOCPEUR"/>
              </a:rPr>
              <a:t>3. Провести функциональное и юзабилити тестирование разработанной системы</a:t>
            </a:r>
            <a:br>
              <a:rPr lang="ru-RU" sz="3200" i="1">
                <a:latin typeface="ISOCPEUR"/>
              </a:rPr>
            </a:br>
            <a:br>
              <a:rPr lang="ru-RU" sz="2800" i="1">
                <a:latin typeface="ISOCPEUR"/>
              </a:rPr>
            </a:br>
            <a:br>
              <a:rPr lang="ru-RU" sz="2800" i="1">
                <a:latin typeface="ISOCPEUR"/>
              </a:rPr>
            </a:br>
            <a:endParaRPr lang="ru-RU" sz="2800" i="1" strike="sngStrike">
              <a:solidFill>
                <a:srgbClr val="FF0000"/>
              </a:solidFill>
              <a:latin typeface="ISOCPEUR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605068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Структура компонентов фреймворка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25274" y="6492875"/>
            <a:ext cx="4667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3</a:t>
            </a:r>
            <a:endParaRPr/>
          </a:p>
        </p:txBody>
      </p:sp>
      <p:pic>
        <p:nvPicPr>
          <p:cNvPr id="51654621" name="Picture 2"/>
          <p:cNvPicPr>
            <a:picLocks noChangeArrowheads="1"/>
          </p:cNvPicPr>
          <p:nvPr/>
        </p:nvPicPr>
        <p:blipFill>
          <a:blip r:embed="rId3">
            <a:alphaModFix/>
          </a:blip>
          <a:srcRect l="0" t="15028" r="0" b="0"/>
          <a:stretch/>
        </p:blipFill>
        <p:spPr bwMode="auto">
          <a:xfrm rot="0" flipH="0" flipV="0">
            <a:off x="1342274" y="651506"/>
            <a:ext cx="9507451" cy="5766309"/>
          </a:xfrm>
          <a:prstGeom prst="rect">
            <a:avLst/>
          </a:prstGeom>
          <a:noFill/>
          <a:ln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63374" y="6492875"/>
            <a:ext cx="428625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4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8" cy="58415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Диаграмма вариантов использования</a:t>
            </a:r>
            <a:endParaRPr/>
          </a:p>
        </p:txBody>
      </p:sp>
      <p:pic>
        <p:nvPicPr>
          <p:cNvPr id="1483939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3134927" y="568324"/>
            <a:ext cx="6030363" cy="6190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5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пользователя</a:t>
            </a:r>
            <a:endParaRPr/>
          </a:p>
        </p:txBody>
      </p:sp>
      <p:pic>
        <p:nvPicPr>
          <p:cNvPr id="892023906" name=""/>
          <p:cNvPicPr>
            <a:picLocks noChangeAspect="1"/>
          </p:cNvPicPr>
          <p:nvPr/>
        </p:nvPicPr>
        <p:blipFill>
          <a:blip r:embed="rId3"/>
          <a:srcRect l="23522" t="0" r="17358" b="0"/>
          <a:stretch/>
        </p:blipFill>
        <p:spPr bwMode="auto">
          <a:xfrm rot="0" flipH="0" flipV="0">
            <a:off x="0" y="887766"/>
            <a:ext cx="5454990" cy="5381084"/>
          </a:xfrm>
          <a:prstGeom prst="rect">
            <a:avLst/>
          </a:prstGeom>
        </p:spPr>
      </p:pic>
      <p:pic>
        <p:nvPicPr>
          <p:cNvPr id="1564397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220321" y="887766"/>
            <a:ext cx="6789314" cy="5234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006184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4"/>
            <a:ext cx="457198" cy="365124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6</a:t>
            </a:r>
            <a:endParaRPr/>
          </a:p>
        </p:txBody>
      </p:sp>
      <p:sp>
        <p:nvSpPr>
          <p:cNvPr id="284758749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Диаграмма деятельности контрибьютора</a:t>
            </a:r>
            <a:endParaRPr/>
          </a:p>
        </p:txBody>
      </p:sp>
      <p:pic>
        <p:nvPicPr>
          <p:cNvPr id="1810128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2903737" y="804538"/>
            <a:ext cx="5715000" cy="4905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34799" y="6492875"/>
            <a:ext cx="457199" cy="365125"/>
          </a:xfrm>
        </p:spPr>
        <p:txBody>
          <a:bodyPr/>
          <a:lstStyle/>
          <a:p>
            <a:pPr algn="l"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7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63862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i="1">
                <a:latin typeface="ISOCPEUR"/>
              </a:rPr>
              <a:t>Структурная схема фреймворка</a:t>
            </a:r>
            <a:endParaRPr/>
          </a:p>
        </p:txBody>
      </p:sp>
      <p:pic>
        <p:nvPicPr>
          <p:cNvPr id="13669763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775607" y="2122714"/>
            <a:ext cx="9217913" cy="3347357"/>
          </a:xfrm>
          <a:prstGeom prst="rect">
            <a:avLst/>
          </a:prstGeom>
        </p:spPr>
      </p:pic>
      <p:sp>
        <p:nvSpPr>
          <p:cNvPr id="1162757641" name=""/>
          <p:cNvSpPr txBox="1"/>
          <p:nvPr/>
        </p:nvSpPr>
        <p:spPr bwMode="auto">
          <a:xfrm flipH="0" flipV="0">
            <a:off x="395494" y="1189263"/>
            <a:ext cx="5604366" cy="1219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2800">
                <a:latin typeface="Times New Roman"/>
                <a:ea typeface="Times New Roman"/>
                <a:cs typeface="Times New Roman"/>
              </a:rPr>
              <a:t>Структурная схема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взаимодействия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>
                <a:latin typeface="Times New Roman"/>
                <a:ea typeface="Times New Roman"/>
                <a:cs typeface="Times New Roman"/>
              </a:rPr>
              <a:t>веб-драйвера с браузером</a:t>
            </a:r>
            <a:r>
              <a:rPr lang="en-US" sz="2800">
                <a:latin typeface="Times New Roman"/>
                <a:ea typeface="Times New Roman"/>
                <a:cs typeface="Times New Roman"/>
              </a:rPr>
              <a:t>:</a:t>
            </a:r>
            <a:endParaRPr lang="en-US" sz="2800"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8"/>
            <a:ext cx="12192000" cy="52683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Эскизы рабочих окон программы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5"/>
            <a:ext cx="421178" cy="365125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8</a:t>
            </a:r>
            <a:endParaRPr/>
          </a:p>
        </p:txBody>
      </p:sp>
      <p:pic>
        <p:nvPicPr>
          <p:cNvPr id="1392604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5574" y="774930"/>
            <a:ext cx="6268389" cy="5256593"/>
          </a:xfrm>
          <a:prstGeom prst="rect">
            <a:avLst/>
          </a:prstGeom>
        </p:spPr>
      </p:pic>
      <p:sp>
        <p:nvSpPr>
          <p:cNvPr id="1080139221" name="Заголовок 1"/>
          <p:cNvSpPr>
            <a:spLocks noGrp="1"/>
          </p:cNvSpPr>
          <p:nvPr/>
        </p:nvSpPr>
        <p:spPr bwMode="auto">
          <a:xfrm flipH="0" flipV="0">
            <a:off x="-2569028" y="5966040"/>
            <a:ext cx="11034064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тестируемой страницы</a:t>
            </a:r>
            <a:endParaRPr/>
          </a:p>
        </p:txBody>
      </p:sp>
      <p:pic>
        <p:nvPicPr>
          <p:cNvPr id="13746153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6095999" y="716220"/>
            <a:ext cx="5940424" cy="5249820"/>
          </a:xfrm>
          <a:prstGeom prst="rect">
            <a:avLst/>
          </a:prstGeom>
        </p:spPr>
      </p:pic>
      <p:sp>
        <p:nvSpPr>
          <p:cNvPr id="854550318" name="Заголовок 1"/>
          <p:cNvSpPr>
            <a:spLocks noGrp="1"/>
          </p:cNvSpPr>
          <p:nvPr/>
        </p:nvSpPr>
        <p:spPr bwMode="auto">
          <a:xfrm flipH="0" flipV="0">
            <a:off x="3243943" y="6031524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Модуль тестового сценария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760351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08057"/>
            <a:ext cx="12192000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3200" i="1">
                <a:latin typeface="ISOCPEUR"/>
              </a:rPr>
              <a:t>Примеры реализованных автоматизированных тестов</a:t>
            </a:r>
            <a:endParaRPr/>
          </a:p>
        </p:txBody>
      </p:sp>
      <p:sp>
        <p:nvSpPr>
          <p:cNvPr id="1863693922" name="Номер слайда 4"/>
          <p:cNvSpPr>
            <a:spLocks noGrp="1"/>
          </p:cNvSpPr>
          <p:nvPr>
            <p:ph type="sldNum" sz="quarter" idx="12"/>
          </p:nvPr>
        </p:nvSpPr>
        <p:spPr bwMode="auto">
          <a:xfrm>
            <a:off x="11770822" y="6492874"/>
            <a:ext cx="421177" cy="365124"/>
          </a:xfrm>
        </p:spPr>
        <p:txBody>
          <a:bodyPr/>
          <a:lstStyle/>
          <a:p>
            <a:pPr>
              <a:defRPr/>
            </a:pPr>
            <a:r>
              <a:rPr lang="ru-RU" sz="3600" i="1">
                <a:solidFill>
                  <a:schemeClr val="tx1"/>
                </a:solidFill>
                <a:latin typeface="ISOCPEUR"/>
              </a:rPr>
              <a:t>9</a:t>
            </a:r>
            <a:endParaRPr/>
          </a:p>
        </p:txBody>
      </p:sp>
      <p:pic>
        <p:nvPicPr>
          <p:cNvPr id="3961623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8214" y="979714"/>
            <a:ext cx="5476874" cy="5381624"/>
          </a:xfrm>
          <a:prstGeom prst="rect">
            <a:avLst/>
          </a:prstGeom>
        </p:spPr>
      </p:pic>
      <p:pic>
        <p:nvPicPr>
          <p:cNvPr id="10396913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04486" y="1716540"/>
            <a:ext cx="5876924" cy="3581399"/>
          </a:xfrm>
          <a:prstGeom prst="rect">
            <a:avLst/>
          </a:prstGeom>
        </p:spPr>
      </p:pic>
      <p:sp>
        <p:nvSpPr>
          <p:cNvPr id="2034922694" name="Заголовок 1"/>
          <p:cNvSpPr>
            <a:spLocks noGrp="1"/>
          </p:cNvSpPr>
          <p:nvPr/>
        </p:nvSpPr>
        <p:spPr bwMode="auto">
          <a:xfrm flipH="0" flipV="0">
            <a:off x="3649436" y="5834505"/>
            <a:ext cx="11034063" cy="52683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400" i="1">
                <a:latin typeface="ISOCPEUR"/>
              </a:rPr>
              <a:t>Пример тестов для сайта БГУИР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Широкоэкранный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subject/>
  <dc:creator>User</dc:creator>
  <cp:keywords/>
  <dc:description/>
  <dc:identifier/>
  <dc:language/>
  <cp:lastModifiedBy/>
  <cp:revision>85</cp:revision>
  <dcterms:created xsi:type="dcterms:W3CDTF">2020-12-21T17:47:16Z</dcterms:created>
  <dcterms:modified xsi:type="dcterms:W3CDTF">2024-05-18T01:00:02Z</dcterms:modified>
  <cp:category/>
  <cp:contentStatus/>
  <cp:version/>
</cp:coreProperties>
</file>